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2"/>
  </p:notesMasterIdLst>
  <p:sldIdLst>
    <p:sldId id="267" r:id="rId2"/>
    <p:sldId id="257" r:id="rId3"/>
    <p:sldId id="264" r:id="rId4"/>
    <p:sldId id="268" r:id="rId5"/>
    <p:sldId id="269" r:id="rId6"/>
    <p:sldId id="259" r:id="rId7"/>
    <p:sldId id="260" r:id="rId8"/>
    <p:sldId id="261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0"/>
    <p:restoredTop sz="94681"/>
  </p:normalViewPr>
  <p:slideViewPr>
    <p:cSldViewPr snapToGrid="0">
      <p:cViewPr varScale="1">
        <p:scale>
          <a:sx n="85" d="100"/>
          <a:sy n="85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04D6F-34BB-4D4C-AB31-90DA96D2285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5B81F4-2096-4DFF-A617-C99D0F583A3C}">
      <dgm:prSet/>
      <dgm:spPr/>
      <dgm:t>
        <a:bodyPr/>
        <a:lstStyle/>
        <a:p>
          <a:r>
            <a:rPr lang="en-US"/>
            <a:t>Determine percentage of non-circulating grains</a:t>
          </a:r>
        </a:p>
      </dgm:t>
    </dgm:pt>
    <dgm:pt modelId="{3A318E75-464B-4224-A78A-7084EC14CEC9}" type="parTrans" cxnId="{8116B982-DEF3-42A1-9B48-7BF1FD799B50}">
      <dgm:prSet/>
      <dgm:spPr/>
      <dgm:t>
        <a:bodyPr/>
        <a:lstStyle/>
        <a:p>
          <a:endParaRPr lang="en-US"/>
        </a:p>
      </dgm:t>
    </dgm:pt>
    <dgm:pt modelId="{C68ED553-320F-4B0E-99E5-08C63740BD8E}" type="sibTrans" cxnId="{8116B982-DEF3-42A1-9B48-7BF1FD799B50}">
      <dgm:prSet/>
      <dgm:spPr/>
      <dgm:t>
        <a:bodyPr/>
        <a:lstStyle/>
        <a:p>
          <a:endParaRPr lang="en-US"/>
        </a:p>
      </dgm:t>
    </dgm:pt>
    <dgm:pt modelId="{9CC3F178-52A0-42F8-8430-C98CF6884696}">
      <dgm:prSet/>
      <dgm:spPr/>
      <dgm:t>
        <a:bodyPr/>
        <a:lstStyle/>
        <a:p>
          <a:r>
            <a:rPr lang="en-US" dirty="0"/>
            <a:t>Run trials and analyze samples to determine best method and strength of circulation</a:t>
          </a:r>
        </a:p>
      </dgm:t>
    </dgm:pt>
    <dgm:pt modelId="{6F802C17-286B-4EDF-8E5C-55246103C5D2}" type="parTrans" cxnId="{53B0FCB0-8716-4190-B1E3-30EEDCAA8229}">
      <dgm:prSet/>
      <dgm:spPr/>
      <dgm:t>
        <a:bodyPr/>
        <a:lstStyle/>
        <a:p>
          <a:endParaRPr lang="en-US"/>
        </a:p>
      </dgm:t>
    </dgm:pt>
    <dgm:pt modelId="{CA3E4C72-6D11-4BAD-8CE0-6153B282384C}" type="sibTrans" cxnId="{53B0FCB0-8716-4190-B1E3-30EEDCAA8229}">
      <dgm:prSet/>
      <dgm:spPr/>
      <dgm:t>
        <a:bodyPr/>
        <a:lstStyle/>
        <a:p>
          <a:endParaRPr lang="en-US"/>
        </a:p>
      </dgm:t>
    </dgm:pt>
    <dgm:pt modelId="{98D0B9CF-2109-4289-9010-87CD64663FD9}">
      <dgm:prSet/>
      <dgm:spPr/>
      <dgm:t>
        <a:bodyPr/>
        <a:lstStyle/>
        <a:p>
          <a:r>
            <a:rPr lang="en-US"/>
            <a:t>Begin formal trials to characterize the evolution of Mars-analogue sand</a:t>
          </a:r>
        </a:p>
      </dgm:t>
    </dgm:pt>
    <dgm:pt modelId="{02666C54-222B-48F8-AF5F-0B506BEF5FB7}" type="parTrans" cxnId="{D418180C-A880-4568-B832-979503F0CBB8}">
      <dgm:prSet/>
      <dgm:spPr/>
      <dgm:t>
        <a:bodyPr/>
        <a:lstStyle/>
        <a:p>
          <a:endParaRPr lang="en-US"/>
        </a:p>
      </dgm:t>
    </dgm:pt>
    <dgm:pt modelId="{1A69F61B-C67B-457C-991F-978769021A6B}" type="sibTrans" cxnId="{D418180C-A880-4568-B832-979503F0CBB8}">
      <dgm:prSet/>
      <dgm:spPr/>
      <dgm:t>
        <a:bodyPr/>
        <a:lstStyle/>
        <a:p>
          <a:endParaRPr lang="en-US"/>
        </a:p>
      </dgm:t>
    </dgm:pt>
    <dgm:pt modelId="{B8B21F20-6195-5A45-84D1-6376D4531E05}" type="pres">
      <dgm:prSet presAssocID="{A1304D6F-34BB-4D4C-AB31-90DA96D22859}" presName="Name0" presStyleCnt="0">
        <dgm:presLayoutVars>
          <dgm:dir/>
          <dgm:resizeHandles val="exact"/>
        </dgm:presLayoutVars>
      </dgm:prSet>
      <dgm:spPr/>
    </dgm:pt>
    <dgm:pt modelId="{C40528BF-5CE1-3945-AB5A-F371BB071855}" type="pres">
      <dgm:prSet presAssocID="{E05B81F4-2096-4DFF-A617-C99D0F583A3C}" presName="node" presStyleLbl="node1" presStyleIdx="0" presStyleCnt="3">
        <dgm:presLayoutVars>
          <dgm:bulletEnabled val="1"/>
        </dgm:presLayoutVars>
      </dgm:prSet>
      <dgm:spPr/>
    </dgm:pt>
    <dgm:pt modelId="{1B676C88-F026-3549-AB24-12C1055BFCA0}" type="pres">
      <dgm:prSet presAssocID="{C68ED553-320F-4B0E-99E5-08C63740BD8E}" presName="sibTrans" presStyleLbl="sibTrans1D1" presStyleIdx="0" presStyleCnt="2"/>
      <dgm:spPr/>
    </dgm:pt>
    <dgm:pt modelId="{32F1F20B-9CBB-A343-842C-53A220C322B5}" type="pres">
      <dgm:prSet presAssocID="{C68ED553-320F-4B0E-99E5-08C63740BD8E}" presName="connectorText" presStyleLbl="sibTrans1D1" presStyleIdx="0" presStyleCnt="2"/>
      <dgm:spPr/>
    </dgm:pt>
    <dgm:pt modelId="{AC7728AD-75B7-2646-9CA1-AC40E67FB6B8}" type="pres">
      <dgm:prSet presAssocID="{9CC3F178-52A0-42F8-8430-C98CF6884696}" presName="node" presStyleLbl="node1" presStyleIdx="1" presStyleCnt="3">
        <dgm:presLayoutVars>
          <dgm:bulletEnabled val="1"/>
        </dgm:presLayoutVars>
      </dgm:prSet>
      <dgm:spPr/>
    </dgm:pt>
    <dgm:pt modelId="{BBB8B578-8110-0448-A967-6B43EA7BA2F3}" type="pres">
      <dgm:prSet presAssocID="{CA3E4C72-6D11-4BAD-8CE0-6153B282384C}" presName="sibTrans" presStyleLbl="sibTrans1D1" presStyleIdx="1" presStyleCnt="2"/>
      <dgm:spPr/>
    </dgm:pt>
    <dgm:pt modelId="{580F91F8-4099-BE40-B814-0507D72E5374}" type="pres">
      <dgm:prSet presAssocID="{CA3E4C72-6D11-4BAD-8CE0-6153B282384C}" presName="connectorText" presStyleLbl="sibTrans1D1" presStyleIdx="1" presStyleCnt="2"/>
      <dgm:spPr/>
    </dgm:pt>
    <dgm:pt modelId="{87FFCC6D-13EF-774E-87DD-A7FCF1CD85AF}" type="pres">
      <dgm:prSet presAssocID="{98D0B9CF-2109-4289-9010-87CD64663FD9}" presName="node" presStyleLbl="node1" presStyleIdx="2" presStyleCnt="3">
        <dgm:presLayoutVars>
          <dgm:bulletEnabled val="1"/>
        </dgm:presLayoutVars>
      </dgm:prSet>
      <dgm:spPr/>
    </dgm:pt>
  </dgm:ptLst>
  <dgm:cxnLst>
    <dgm:cxn modelId="{D418180C-A880-4568-B832-979503F0CBB8}" srcId="{A1304D6F-34BB-4D4C-AB31-90DA96D22859}" destId="{98D0B9CF-2109-4289-9010-87CD64663FD9}" srcOrd="2" destOrd="0" parTransId="{02666C54-222B-48F8-AF5F-0B506BEF5FB7}" sibTransId="{1A69F61B-C67B-457C-991F-978769021A6B}"/>
    <dgm:cxn modelId="{8AC2B224-92B6-AD47-93F9-2B27062C7E66}" type="presOf" srcId="{C68ED553-320F-4B0E-99E5-08C63740BD8E}" destId="{1B676C88-F026-3549-AB24-12C1055BFCA0}" srcOrd="0" destOrd="0" presId="urn:microsoft.com/office/officeart/2016/7/layout/RepeatingBendingProcessNew"/>
    <dgm:cxn modelId="{60843063-8239-714C-925B-B83648433A4C}" type="presOf" srcId="{C68ED553-320F-4B0E-99E5-08C63740BD8E}" destId="{32F1F20B-9CBB-A343-842C-53A220C322B5}" srcOrd="1" destOrd="0" presId="urn:microsoft.com/office/officeart/2016/7/layout/RepeatingBendingProcessNew"/>
    <dgm:cxn modelId="{B8727D71-F0BB-2C47-A61E-004C24DA590F}" type="presOf" srcId="{A1304D6F-34BB-4D4C-AB31-90DA96D22859}" destId="{B8B21F20-6195-5A45-84D1-6376D4531E05}" srcOrd="0" destOrd="0" presId="urn:microsoft.com/office/officeart/2016/7/layout/RepeatingBendingProcessNew"/>
    <dgm:cxn modelId="{2F97A97F-2113-CC47-83A4-6AB0400B41F9}" type="presOf" srcId="{CA3E4C72-6D11-4BAD-8CE0-6153B282384C}" destId="{BBB8B578-8110-0448-A967-6B43EA7BA2F3}" srcOrd="0" destOrd="0" presId="urn:microsoft.com/office/officeart/2016/7/layout/RepeatingBendingProcessNew"/>
    <dgm:cxn modelId="{8116B982-DEF3-42A1-9B48-7BF1FD799B50}" srcId="{A1304D6F-34BB-4D4C-AB31-90DA96D22859}" destId="{E05B81F4-2096-4DFF-A617-C99D0F583A3C}" srcOrd="0" destOrd="0" parTransId="{3A318E75-464B-4224-A78A-7084EC14CEC9}" sibTransId="{C68ED553-320F-4B0E-99E5-08C63740BD8E}"/>
    <dgm:cxn modelId="{6527839A-9ABE-4D4E-9A2A-AF1A33D96FA5}" type="presOf" srcId="{CA3E4C72-6D11-4BAD-8CE0-6153B282384C}" destId="{580F91F8-4099-BE40-B814-0507D72E5374}" srcOrd="1" destOrd="0" presId="urn:microsoft.com/office/officeart/2016/7/layout/RepeatingBendingProcessNew"/>
    <dgm:cxn modelId="{511E06A8-3FDE-4E42-A0FF-A45AC4EEAD46}" type="presOf" srcId="{98D0B9CF-2109-4289-9010-87CD64663FD9}" destId="{87FFCC6D-13EF-774E-87DD-A7FCF1CD85AF}" srcOrd="0" destOrd="0" presId="urn:microsoft.com/office/officeart/2016/7/layout/RepeatingBendingProcessNew"/>
    <dgm:cxn modelId="{53B0FCB0-8716-4190-B1E3-30EEDCAA8229}" srcId="{A1304D6F-34BB-4D4C-AB31-90DA96D22859}" destId="{9CC3F178-52A0-42F8-8430-C98CF6884696}" srcOrd="1" destOrd="0" parTransId="{6F802C17-286B-4EDF-8E5C-55246103C5D2}" sibTransId="{CA3E4C72-6D11-4BAD-8CE0-6153B282384C}"/>
    <dgm:cxn modelId="{F07D00E2-01DF-2444-8337-833A838F09AF}" type="presOf" srcId="{9CC3F178-52A0-42F8-8430-C98CF6884696}" destId="{AC7728AD-75B7-2646-9CA1-AC40E67FB6B8}" srcOrd="0" destOrd="0" presId="urn:microsoft.com/office/officeart/2016/7/layout/RepeatingBendingProcessNew"/>
    <dgm:cxn modelId="{3135CAF1-C29B-1548-9C09-7E6ACFD9E0C8}" type="presOf" srcId="{E05B81F4-2096-4DFF-A617-C99D0F583A3C}" destId="{C40528BF-5CE1-3945-AB5A-F371BB071855}" srcOrd="0" destOrd="0" presId="urn:microsoft.com/office/officeart/2016/7/layout/RepeatingBendingProcessNew"/>
    <dgm:cxn modelId="{FC8EF6CF-C617-164D-80E8-9309FF0812DD}" type="presParOf" srcId="{B8B21F20-6195-5A45-84D1-6376D4531E05}" destId="{C40528BF-5CE1-3945-AB5A-F371BB071855}" srcOrd="0" destOrd="0" presId="urn:microsoft.com/office/officeart/2016/7/layout/RepeatingBendingProcessNew"/>
    <dgm:cxn modelId="{6DDBBC9D-DB38-C84E-AB68-562F344C8550}" type="presParOf" srcId="{B8B21F20-6195-5A45-84D1-6376D4531E05}" destId="{1B676C88-F026-3549-AB24-12C1055BFCA0}" srcOrd="1" destOrd="0" presId="urn:microsoft.com/office/officeart/2016/7/layout/RepeatingBendingProcessNew"/>
    <dgm:cxn modelId="{AEFAE7CE-003C-D542-9D14-8830B493247A}" type="presParOf" srcId="{1B676C88-F026-3549-AB24-12C1055BFCA0}" destId="{32F1F20B-9CBB-A343-842C-53A220C322B5}" srcOrd="0" destOrd="0" presId="urn:microsoft.com/office/officeart/2016/7/layout/RepeatingBendingProcessNew"/>
    <dgm:cxn modelId="{CE49BE16-6E40-6D44-BAA3-44653790C83A}" type="presParOf" srcId="{B8B21F20-6195-5A45-84D1-6376D4531E05}" destId="{AC7728AD-75B7-2646-9CA1-AC40E67FB6B8}" srcOrd="2" destOrd="0" presId="urn:microsoft.com/office/officeart/2016/7/layout/RepeatingBendingProcessNew"/>
    <dgm:cxn modelId="{21BAAB60-7711-AE4A-8C45-EE0254CC502E}" type="presParOf" srcId="{B8B21F20-6195-5A45-84D1-6376D4531E05}" destId="{BBB8B578-8110-0448-A967-6B43EA7BA2F3}" srcOrd="3" destOrd="0" presId="urn:microsoft.com/office/officeart/2016/7/layout/RepeatingBendingProcessNew"/>
    <dgm:cxn modelId="{E5B79D3C-D076-6B44-97AF-5D9701F4D3B9}" type="presParOf" srcId="{BBB8B578-8110-0448-A967-6B43EA7BA2F3}" destId="{580F91F8-4099-BE40-B814-0507D72E5374}" srcOrd="0" destOrd="0" presId="urn:microsoft.com/office/officeart/2016/7/layout/RepeatingBendingProcessNew"/>
    <dgm:cxn modelId="{813B1D72-D1AA-AC42-B011-43CF7E2C9A48}" type="presParOf" srcId="{B8B21F20-6195-5A45-84D1-6376D4531E05}" destId="{87FFCC6D-13EF-774E-87DD-A7FCF1CD85AF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76C88-F026-3549-AB24-12C1055BFCA0}">
      <dsp:nvSpPr>
        <dsp:cNvPr id="0" name=""/>
        <dsp:cNvSpPr/>
      </dsp:nvSpPr>
      <dsp:spPr>
        <a:xfrm>
          <a:off x="3190505" y="2048894"/>
          <a:ext cx="7016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168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23041" y="2090953"/>
        <a:ext cx="36614" cy="7322"/>
      </dsp:txXfrm>
    </dsp:sp>
    <dsp:sp modelId="{C40528BF-5CE1-3945-AB5A-F371BB071855}">
      <dsp:nvSpPr>
        <dsp:cNvPr id="0" name=""/>
        <dsp:cNvSpPr/>
      </dsp:nvSpPr>
      <dsp:spPr>
        <a:xfrm>
          <a:off x="8457" y="1139460"/>
          <a:ext cx="3183847" cy="19103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11" tIns="163761" rIns="156011" bIns="163761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Determine percentage of non-circulating grains</a:t>
          </a:r>
        </a:p>
      </dsp:txBody>
      <dsp:txXfrm>
        <a:off x="8457" y="1139460"/>
        <a:ext cx="3183847" cy="1910308"/>
      </dsp:txXfrm>
    </dsp:sp>
    <dsp:sp modelId="{BBB8B578-8110-0448-A967-6B43EA7BA2F3}">
      <dsp:nvSpPr>
        <dsp:cNvPr id="0" name=""/>
        <dsp:cNvSpPr/>
      </dsp:nvSpPr>
      <dsp:spPr>
        <a:xfrm>
          <a:off x="7106638" y="2048894"/>
          <a:ext cx="7016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1684" y="45720"/>
              </a:lnTo>
            </a:path>
          </a:pathLst>
        </a:custGeom>
        <a:noFill/>
        <a:ln w="6350" cap="flat" cmpd="sng" algn="ctr">
          <a:solidFill>
            <a:schemeClr val="accent2">
              <a:hueOff val="-1449261"/>
              <a:satOff val="-5606"/>
              <a:lumOff val="176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439173" y="2090953"/>
        <a:ext cx="36614" cy="7322"/>
      </dsp:txXfrm>
    </dsp:sp>
    <dsp:sp modelId="{AC7728AD-75B7-2646-9CA1-AC40E67FB6B8}">
      <dsp:nvSpPr>
        <dsp:cNvPr id="0" name=""/>
        <dsp:cNvSpPr/>
      </dsp:nvSpPr>
      <dsp:spPr>
        <a:xfrm>
          <a:off x="3924590" y="1139460"/>
          <a:ext cx="3183847" cy="1910308"/>
        </a:xfrm>
        <a:prstGeom prst="rect">
          <a:avLst/>
        </a:prstGeom>
        <a:solidFill>
          <a:schemeClr val="accent2">
            <a:hueOff val="-724631"/>
            <a:satOff val="-2803"/>
            <a:lumOff val="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11" tIns="163761" rIns="156011" bIns="163761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Run trials and analyze samples to determine best method and strength of circulation</a:t>
          </a:r>
        </a:p>
      </dsp:txBody>
      <dsp:txXfrm>
        <a:off x="3924590" y="1139460"/>
        <a:ext cx="3183847" cy="1910308"/>
      </dsp:txXfrm>
    </dsp:sp>
    <dsp:sp modelId="{87FFCC6D-13EF-774E-87DD-A7FCF1CD85AF}">
      <dsp:nvSpPr>
        <dsp:cNvPr id="0" name=""/>
        <dsp:cNvSpPr/>
      </dsp:nvSpPr>
      <dsp:spPr>
        <a:xfrm>
          <a:off x="7840723" y="1139460"/>
          <a:ext cx="3183847" cy="1910308"/>
        </a:xfrm>
        <a:prstGeom prst="rect">
          <a:avLst/>
        </a:prstGeom>
        <a:solidFill>
          <a:schemeClr val="accent2">
            <a:hueOff val="-1449261"/>
            <a:satOff val="-5606"/>
            <a:lumOff val="1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11" tIns="163761" rIns="156011" bIns="163761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Begin formal trials to characterize the evolution of Mars-analogue sand</a:t>
          </a:r>
        </a:p>
      </dsp:txBody>
      <dsp:txXfrm>
        <a:off x="7840723" y="1139460"/>
        <a:ext cx="3183847" cy="1910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E9D5B-4DF5-D34A-9907-D1C362A359C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1A86A-7142-4E47-9430-F2E7D4FEE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4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1A86A-7142-4E47-9430-F2E7D4FEE5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7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1A86A-7142-4E47-9430-F2E7D4FEE5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85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Assertion (title - question) – evidence (supporting text)</a:t>
            </a:r>
          </a:p>
          <a:p>
            <a:endParaRPr lang="en-US" dirty="0"/>
          </a:p>
          <a:p>
            <a:r>
              <a:rPr lang="en-US" dirty="0"/>
              <a:t>Transition from previous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1A86A-7142-4E47-9430-F2E7D4FEE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09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Assertion title (Our design evolved over time)</a:t>
            </a:r>
          </a:p>
          <a:p>
            <a:r>
              <a:rPr lang="en-US" dirty="0"/>
              <a:t>Image captions get lost – box/shaded something</a:t>
            </a:r>
          </a:p>
          <a:p>
            <a:r>
              <a:rPr lang="en-US" dirty="0"/>
              <a:t>Design evolution included testing a variety of gasket and panel materials, chamber volumes, air exit diameters, air inlet diameters and shape, and mill shape. All changes were made to reduce a source of error seen during testing.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1A86A-7142-4E47-9430-F2E7D4FEE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56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1A86A-7142-4E47-9430-F2E7D4FEE5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81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1A86A-7142-4E47-9430-F2E7D4FEE5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0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Supplemental slide – testing ratios and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1A86A-7142-4E47-9430-F2E7D4FEE5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2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5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7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5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9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7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12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3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7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0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Friday, April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4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Friday, April 14,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652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FFE9620-9C90-4BC3-B883-01E7265F5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tx2">
                  <a:lumMod val="50000"/>
                  <a:lumOff val="50000"/>
                  <a:alpha val="53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429"/>
            <a:ext cx="12192002" cy="6408743"/>
          </a:xfrm>
          <a:prstGeom prst="rect">
            <a:avLst/>
          </a:prstGeom>
          <a:gradFill>
            <a:gsLst>
              <a:gs pos="0">
                <a:schemeClr val="accent5">
                  <a:alpha val="95000"/>
                </a:schemeClr>
              </a:gs>
              <a:gs pos="100000">
                <a:schemeClr val="tx2">
                  <a:lumMod val="75000"/>
                  <a:lumOff val="25000"/>
                  <a:alpha val="64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608179" cy="6858001"/>
          </a:xfrm>
          <a:prstGeom prst="rect">
            <a:avLst/>
          </a:prstGeom>
          <a:gradFill>
            <a:gsLst>
              <a:gs pos="22000">
                <a:schemeClr val="accent2">
                  <a:alpha val="32000"/>
                </a:schemeClr>
              </a:gs>
              <a:gs pos="99000">
                <a:schemeClr val="accent6">
                  <a:lumMod val="75000"/>
                  <a:alpha val="5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467AAD5-A599-4928-9605-09F207D75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470924" y="-863506"/>
            <a:ext cx="6857571" cy="8584581"/>
          </a:xfrm>
          <a:prstGeom prst="rect">
            <a:avLst/>
          </a:prstGeom>
          <a:gradFill>
            <a:gsLst>
              <a:gs pos="0">
                <a:schemeClr val="accent2">
                  <a:alpha val="61000"/>
                </a:schemeClr>
              </a:gs>
              <a:gs pos="84000">
                <a:schemeClr val="accent6">
                  <a:alpha val="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35682F0-7BC6-4526-8BFA-58EA002C8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1348001" y="892771"/>
            <a:ext cx="4675167" cy="5009112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43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B2C68-18C6-F85B-A1A6-2AE6276F4379}"/>
              </a:ext>
            </a:extLst>
          </p:cNvPr>
          <p:cNvSpPr txBox="1"/>
          <p:nvPr/>
        </p:nvSpPr>
        <p:spPr>
          <a:xfrm>
            <a:off x="5876818" y="6493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52632-1FDB-40D2-F69C-A6F110CCD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5" t="-135" r="64043" b="135"/>
          <a:stretch/>
        </p:blipFill>
        <p:spPr>
          <a:xfrm>
            <a:off x="1037820" y="896184"/>
            <a:ext cx="2569598" cy="5051526"/>
          </a:xfrm>
          <a:custGeom>
            <a:avLst/>
            <a:gdLst/>
            <a:ahLst/>
            <a:cxnLst/>
            <a:rect l="l" t="t" r="r" b="b"/>
            <a:pathLst>
              <a:path w="2569597" h="5051526">
                <a:moveTo>
                  <a:pt x="2525763" y="0"/>
                </a:moveTo>
                <a:lnTo>
                  <a:pt x="2569597" y="2214"/>
                </a:lnTo>
                <a:lnTo>
                  <a:pt x="2569597" y="5049313"/>
                </a:lnTo>
                <a:lnTo>
                  <a:pt x="2525763" y="5051526"/>
                </a:lnTo>
                <a:cubicBezTo>
                  <a:pt x="1130823" y="5051526"/>
                  <a:pt x="0" y="3920703"/>
                  <a:pt x="0" y="2525763"/>
                </a:cubicBezTo>
                <a:cubicBezTo>
                  <a:pt x="0" y="1130823"/>
                  <a:pt x="1130823" y="0"/>
                  <a:pt x="2525763" y="0"/>
                </a:cubicBez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5A8901F-FECB-3DC2-832E-2C4C27FD5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2873" y="182525"/>
            <a:ext cx="8511399" cy="1426889"/>
          </a:xfrm>
        </p:spPr>
        <p:txBody>
          <a:bodyPr>
            <a:noAutofit/>
          </a:bodyPr>
          <a:lstStyle/>
          <a:p>
            <a:pPr algn="r"/>
            <a:r>
              <a:rPr lang="en-US" sz="2200" dirty="0">
                <a:solidFill>
                  <a:schemeClr val="bg1"/>
                </a:solidFill>
              </a:rPr>
              <a:t>An Apparatus for the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Experimental Simulation of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the Effects of Wind Transport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on Martian Sands 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6680F7-6EDD-6CEA-FCB1-F8A9ABF25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3462" y="1766485"/>
            <a:ext cx="4747648" cy="309446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Evolution | Testing | Use-case</a:t>
            </a:r>
          </a:p>
          <a:p>
            <a:pPr algn="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883E9B2-A0D7-A47B-E833-FB3D08AC97E5}"/>
              </a:ext>
            </a:extLst>
          </p:cNvPr>
          <p:cNvSpPr txBox="1">
            <a:spLocks/>
          </p:cNvSpPr>
          <p:nvPr/>
        </p:nvSpPr>
        <p:spPr>
          <a:xfrm>
            <a:off x="4268975" y="5382691"/>
            <a:ext cx="7605297" cy="2583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</a:rPr>
              <a:t>Mentors: Dr. Devon Burr</a:t>
            </a:r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, Anna Baker</a:t>
            </a:r>
            <a:r>
              <a:rPr lang="en-US" sz="1200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C931DA1-1E8D-62C7-09C7-DF935D5D5B99}"/>
              </a:ext>
            </a:extLst>
          </p:cNvPr>
          <p:cNvSpPr txBox="1">
            <a:spLocks/>
          </p:cNvSpPr>
          <p:nvPr/>
        </p:nvSpPr>
        <p:spPr>
          <a:xfrm>
            <a:off x="9787274" y="2526208"/>
            <a:ext cx="2033836" cy="3589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Rachel Fry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7F79D044-8F7D-526E-D720-A5A9A1CF4A23}"/>
              </a:ext>
            </a:extLst>
          </p:cNvPr>
          <p:cNvSpPr txBox="1">
            <a:spLocks/>
          </p:cNvSpPr>
          <p:nvPr/>
        </p:nvSpPr>
        <p:spPr>
          <a:xfrm>
            <a:off x="1366007" y="5670591"/>
            <a:ext cx="10518616" cy="70891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</a:rPr>
              <a:t>Northern Arizona University</a:t>
            </a:r>
          </a:p>
          <a:p>
            <a:pPr algn="r">
              <a:lnSpc>
                <a:spcPct val="100000"/>
              </a:lnSpc>
            </a:pPr>
            <a:r>
              <a:rPr lang="en-US" sz="1000" baseline="30000" dirty="0">
                <a:solidFill>
                  <a:schemeClr val="bg1"/>
                </a:solidFill>
              </a:rPr>
              <a:t>1</a:t>
            </a:r>
            <a:r>
              <a:rPr lang="en-US" sz="1000" dirty="0">
                <a:solidFill>
                  <a:schemeClr val="bg1"/>
                </a:solidFill>
              </a:rPr>
              <a:t>Applied Physics and Materials Science</a:t>
            </a:r>
          </a:p>
          <a:p>
            <a:pPr algn="r">
              <a:lnSpc>
                <a:spcPct val="100000"/>
              </a:lnSpc>
            </a:pPr>
            <a:r>
              <a:rPr lang="en-US" sz="1000" baseline="30000" dirty="0">
                <a:solidFill>
                  <a:schemeClr val="bg1"/>
                </a:solidFill>
              </a:rPr>
              <a:t>2</a:t>
            </a:r>
            <a:r>
              <a:rPr lang="en-US" sz="1000" dirty="0">
                <a:solidFill>
                  <a:schemeClr val="bg1"/>
                </a:solidFill>
              </a:rPr>
              <a:t>Department of Astronomy and Planetary Science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73B4370-DBB8-A008-0EB4-D72DE624F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227" y="3718082"/>
            <a:ext cx="1598687" cy="1136681"/>
          </a:xfrm>
          <a:prstGeom prst="rect">
            <a:avLst/>
          </a:prstGeom>
        </p:spPr>
      </p:pic>
      <p:pic>
        <p:nvPicPr>
          <p:cNvPr id="44" name="Picture 4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C5E6E38-BE4F-42E2-62F2-B51C3D58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914" y="3266371"/>
            <a:ext cx="1465847" cy="19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69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CCE3197-8BBA-49A1-A8A7-F47FB244A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5D9031-3674-45D6-A9CD-3B5502BD8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8757"/>
            <a:ext cx="12192002" cy="2378310"/>
          </a:xfrm>
          <a:prstGeom prst="rect">
            <a:avLst/>
          </a:prstGeom>
          <a:gradFill>
            <a:gsLst>
              <a:gs pos="0">
                <a:schemeClr val="accent5">
                  <a:alpha val="88000"/>
                </a:schemeClr>
              </a:gs>
              <a:gs pos="84000">
                <a:schemeClr val="accent2">
                  <a:alpha val="96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6FC2C8-85D1-469C-8765-2381A8D22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3" y="-28758"/>
            <a:ext cx="11734798" cy="237831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6">
                  <a:alpha val="44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E72AC0-5005-4864-BFA5-33B5E0BC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01756" y="-3271597"/>
            <a:ext cx="2376595" cy="8865706"/>
          </a:xfrm>
          <a:prstGeom prst="rect">
            <a:avLst/>
          </a:prstGeom>
          <a:gradFill>
            <a:gsLst>
              <a:gs pos="0">
                <a:schemeClr val="accent4">
                  <a:alpha val="19000"/>
                </a:schemeClr>
              </a:gs>
              <a:gs pos="99000">
                <a:schemeClr val="accent5"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CEAEA-2A94-8E6A-1E44-AD52B44A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348" y="208628"/>
            <a:ext cx="9448800" cy="102943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Technique progression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9924538B-2F5E-2A62-B255-8F75BCD20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44" b="35512"/>
          <a:stretch/>
        </p:blipFill>
        <p:spPr>
          <a:xfrm>
            <a:off x="152804" y="2540915"/>
            <a:ext cx="8852723" cy="1735840"/>
          </a:xfrm>
          <a:prstGeom prst="rect">
            <a:avLst/>
          </a:prstGeom>
        </p:spPr>
      </p:pic>
      <p:pic>
        <p:nvPicPr>
          <p:cNvPr id="7" name="Picture 6" descr="A group of rocks on a table&#10;&#10;Description automatically generated with low confidence">
            <a:extLst>
              <a:ext uri="{FF2B5EF4-FFF2-40B4-BE49-F238E27FC236}">
                <a16:creationId xmlns:a16="http://schemas.microsoft.com/office/drawing/2014/main" id="{76CC517E-F9FE-7988-3228-F797A3D42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20" b="33271"/>
          <a:stretch/>
        </p:blipFill>
        <p:spPr>
          <a:xfrm>
            <a:off x="152804" y="4285784"/>
            <a:ext cx="8852723" cy="22978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42865-BBBE-0934-027B-092E1E3BA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346" y="1018766"/>
            <a:ext cx="8546951" cy="37452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Tested various ratios of </a:t>
            </a:r>
            <a:r>
              <a:rPr lang="en-US" dirty="0" err="1">
                <a:solidFill>
                  <a:schemeClr val="bg1"/>
                </a:solidFill>
              </a:rPr>
              <a:t>SiC</a:t>
            </a:r>
            <a:r>
              <a:rPr lang="en-US" dirty="0">
                <a:solidFill>
                  <a:schemeClr val="bg1"/>
                </a:solidFill>
              </a:rPr>
              <a:t>-epoxy, technique for mixing and degassing slurry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8254C-67E8-511A-8F2F-5F18B5CD8010}"/>
              </a:ext>
            </a:extLst>
          </p:cNvPr>
          <p:cNvSpPr txBox="1"/>
          <p:nvPr/>
        </p:nvSpPr>
        <p:spPr>
          <a:xfrm>
            <a:off x="9158330" y="4285784"/>
            <a:ext cx="31864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Degassing technique: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air pockets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Uniform texture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C3EB8-0867-7DC8-1FF6-5FF31E9A2F33}"/>
              </a:ext>
            </a:extLst>
          </p:cNvPr>
          <p:cNvSpPr txBox="1"/>
          <p:nvPr/>
        </p:nvSpPr>
        <p:spPr>
          <a:xfrm>
            <a:off x="9158330" y="2540553"/>
            <a:ext cx="31864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Ratios: Texture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roughness while maintaining cohesion</a:t>
            </a:r>
          </a:p>
        </p:txBody>
      </p:sp>
    </p:spTree>
    <p:extLst>
      <p:ext uri="{BB962C8B-B14F-4D97-AF65-F5344CB8AC3E}">
        <p14:creationId xmlns:p14="http://schemas.microsoft.com/office/powerpoint/2010/main" val="129521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06B7FC8-9C5A-4B07-99F6-3FF4F0500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5C55CD9-2594-9754-840E-C04875E10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73" r="4051" b="-2"/>
          <a:stretch/>
        </p:blipFill>
        <p:spPr>
          <a:xfrm>
            <a:off x="4038219" y="-3688"/>
            <a:ext cx="8175451" cy="68759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0D096B9-E2A9-4907-8AA6-44183A98A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4">
                  <a:alpha val="52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DC8FFA-551D-4179-8098-F7020A6B3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9639" y="153692"/>
            <a:ext cx="4337877" cy="4038600"/>
          </a:xfrm>
          <a:prstGeom prst="rect">
            <a:avLst/>
          </a:prstGeom>
          <a:gradFill>
            <a:gsLst>
              <a:gs pos="8000">
                <a:schemeClr val="accent5">
                  <a:alpha val="56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704F97-5616-4BF4-973D-20EA0D7DB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1266" y="3580665"/>
            <a:ext cx="2516071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83D16B0-C2A0-40BB-B4B6-F629839EA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637644" y="1795692"/>
            <a:ext cx="4178958" cy="4178958"/>
          </a:xfrm>
          <a:prstGeom prst="ellipse">
            <a:avLst/>
          </a:prstGeom>
          <a:gradFill>
            <a:gsLst>
              <a:gs pos="37000">
                <a:schemeClr val="bg1">
                  <a:alpha val="0"/>
                </a:schemeClr>
              </a:gs>
              <a:gs pos="100000">
                <a:schemeClr val="accent6">
                  <a:alpha val="28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FBD71-9CC7-69B3-CDDA-009671C5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2" y="186057"/>
            <a:ext cx="3776546" cy="599145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Background</a:t>
            </a:r>
          </a:p>
        </p:txBody>
      </p:sp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41F3255-518B-F718-7FDF-3C12166B5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" t="1" r="-74" b="28874"/>
          <a:stretch/>
        </p:blipFill>
        <p:spPr>
          <a:xfrm>
            <a:off x="5131489" y="1840329"/>
            <a:ext cx="6197796" cy="3177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D02428-F4A7-D9A3-DE87-70ACDDC851ED}"/>
              </a:ext>
            </a:extLst>
          </p:cNvPr>
          <p:cNvSpPr txBox="1"/>
          <p:nvPr/>
        </p:nvSpPr>
        <p:spPr>
          <a:xfrm>
            <a:off x="5131489" y="5025034"/>
            <a:ext cx="3899785" cy="21997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Global trends in bed-form mobility (Chojnacki et al. 2019)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0163D-6D1B-6320-B310-54C8269E3926}"/>
              </a:ext>
            </a:extLst>
          </p:cNvPr>
          <p:cNvSpPr txBox="1"/>
          <p:nvPr/>
        </p:nvSpPr>
        <p:spPr>
          <a:xfrm>
            <a:off x="10186662" y="6617752"/>
            <a:ext cx="1955985" cy="261610"/>
          </a:xfrm>
          <a:prstGeom prst="rect">
            <a:avLst/>
          </a:prstGeom>
          <a:noFill/>
          <a:effectLst>
            <a:outerShdw blurRad="50800" dist="38100" dir="2700000" sx="90341" sy="90341" algn="tl" rotWithShape="0">
              <a:prstClr val="black">
                <a:alpha val="90404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NASA/JPL-Caltech/UofA, 2009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40AAB0-EAB7-7A29-C236-FB86A69A9A84}"/>
              </a:ext>
            </a:extLst>
          </p:cNvPr>
          <p:cNvSpPr txBox="1"/>
          <p:nvPr/>
        </p:nvSpPr>
        <p:spPr>
          <a:xfrm>
            <a:off x="212652" y="870762"/>
            <a:ext cx="4237569" cy="568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Sand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Widespread on Mars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Movement driven by wind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Breaks down as it is transported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How can we simulate transport?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Air-driven mill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Mars-analogue sand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For what purpose?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Characterize evolution over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Survivability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Determine sources and pathways</a:t>
            </a:r>
          </a:p>
        </p:txBody>
      </p:sp>
    </p:spTree>
    <p:extLst>
      <p:ext uri="{BB962C8B-B14F-4D97-AF65-F5344CB8AC3E}">
        <p14:creationId xmlns:p14="http://schemas.microsoft.com/office/powerpoint/2010/main" val="336859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4605347-2613-41EB-8B87-A77912065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BC413-047D-83C5-4AB6-DE49D09E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63" y="865362"/>
            <a:ext cx="6751674" cy="777000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 sz="3200" dirty="0"/>
              <a:t>We created a mill to simulate Wind 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9CD9E-3046-87C9-CFE5-A1737EFCCCDD}"/>
              </a:ext>
            </a:extLst>
          </p:cNvPr>
          <p:cNvSpPr txBox="1"/>
          <p:nvPr/>
        </p:nvSpPr>
        <p:spPr>
          <a:xfrm>
            <a:off x="901857" y="1759751"/>
            <a:ext cx="5218765" cy="309993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200" dirty="0"/>
              <a:t>Mill configuration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Silicon carbide and epoxy body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Abrasion chamber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Glass plates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Mesh-covered air exit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Gaskets between mill and plates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Slotted air inlet</a:t>
            </a:r>
          </a:p>
        </p:txBody>
      </p:sp>
      <p:pic>
        <p:nvPicPr>
          <p:cNvPr id="5" name="Picture 4" descr="A picture containing indoor, wall, floor, tool&#10;&#10;Description automatically generated">
            <a:extLst>
              <a:ext uri="{FF2B5EF4-FFF2-40B4-BE49-F238E27FC236}">
                <a16:creationId xmlns:a16="http://schemas.microsoft.com/office/drawing/2014/main" id="{30CB4AD9-8F02-20D1-0891-79DEF05A4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6949"/>
          <a:stretch/>
        </p:blipFill>
        <p:spPr>
          <a:xfrm>
            <a:off x="7022479" y="0"/>
            <a:ext cx="5169519" cy="6413655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B03C481-2433-4417-965E-BECB9D12A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4786A78-84CD-4AC4-B2E4-2BFDC38D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B8ED8A-B5F4-549C-B1E9-551599F69754}"/>
              </a:ext>
            </a:extLst>
          </p:cNvPr>
          <p:cNvSpPr txBox="1"/>
          <p:nvPr/>
        </p:nvSpPr>
        <p:spPr>
          <a:xfrm>
            <a:off x="818707" y="4673865"/>
            <a:ext cx="3785191" cy="1670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/>
              <a:t>Experimental Setup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Airline secured to mill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Plates secured to body with clamps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Mounted for variable orientation</a:t>
            </a:r>
          </a:p>
        </p:txBody>
      </p:sp>
    </p:spTree>
    <p:extLst>
      <p:ext uri="{BB962C8B-B14F-4D97-AF65-F5344CB8AC3E}">
        <p14:creationId xmlns:p14="http://schemas.microsoft.com/office/powerpoint/2010/main" val="144724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66033714-F127-7F3B-7CE2-02DEBBCF0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1" t="12516" r="10575" b="20628"/>
          <a:stretch/>
        </p:blipFill>
        <p:spPr>
          <a:xfrm>
            <a:off x="7847753" y="3718287"/>
            <a:ext cx="3217170" cy="2582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D24C91-17BF-A148-99BE-5374D9C7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671" y="181005"/>
            <a:ext cx="11267832" cy="658368"/>
          </a:xfrm>
        </p:spPr>
        <p:txBody>
          <a:bodyPr>
            <a:normAutofit/>
          </a:bodyPr>
          <a:lstStyle/>
          <a:p>
            <a:r>
              <a:rPr lang="en-US" dirty="0"/>
              <a:t>Our design evolved over time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436918-8AA5-1014-4ADF-12D474D4C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5908" y="1576788"/>
            <a:ext cx="2943201" cy="4582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ADB4C0-577E-D88F-FCF9-0E3E9D2398D3}"/>
              </a:ext>
            </a:extLst>
          </p:cNvPr>
          <p:cNvSpPr txBox="1"/>
          <p:nvPr/>
        </p:nvSpPr>
        <p:spPr>
          <a:xfrm>
            <a:off x="1681198" y="976942"/>
            <a:ext cx="1426994" cy="369332"/>
          </a:xfrm>
          <a:prstGeom prst="rect">
            <a:avLst/>
          </a:prstGeom>
          <a:solidFill>
            <a:schemeClr val="accent5">
              <a:alpha val="12622"/>
            </a:schemeClr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Base Design</a:t>
            </a:r>
            <a:r>
              <a:rPr lang="en-US" baseline="30000" dirty="0"/>
              <a:t>1</a:t>
            </a:r>
            <a:endParaRPr lang="en-US" sz="1200" baseline="30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C779FC-1062-B51E-78EF-8AE5B82E25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79" t="19011" r="12044"/>
          <a:stretch/>
        </p:blipFill>
        <p:spPr>
          <a:xfrm>
            <a:off x="4607210" y="3936589"/>
            <a:ext cx="2599700" cy="245274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EA7DE18-C447-7B68-F7E0-FF9BFEEA4C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3" t="3874" r="5448" b="4437"/>
          <a:stretch/>
        </p:blipFill>
        <p:spPr>
          <a:xfrm>
            <a:off x="4593146" y="1415059"/>
            <a:ext cx="2635520" cy="2452745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BE6217-BBD2-57FB-1FB4-2F17AF75DD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89" t="24127" r="25239" b="23523"/>
          <a:stretch/>
        </p:blipFill>
        <p:spPr>
          <a:xfrm>
            <a:off x="8083021" y="1483843"/>
            <a:ext cx="2746635" cy="20968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A1E192-7307-2AA1-B13E-FA217DDDF753}"/>
              </a:ext>
            </a:extLst>
          </p:cNvPr>
          <p:cNvSpPr txBox="1"/>
          <p:nvPr/>
        </p:nvSpPr>
        <p:spPr>
          <a:xfrm>
            <a:off x="5362466" y="976942"/>
            <a:ext cx="1467068" cy="369332"/>
          </a:xfrm>
          <a:prstGeom prst="rect">
            <a:avLst/>
          </a:prstGeom>
          <a:solidFill>
            <a:schemeClr val="accent4">
              <a:alpha val="16156"/>
            </a:schemeClr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Initial Design</a:t>
            </a:r>
            <a:r>
              <a:rPr lang="en-US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53AEC-48D7-F784-58E9-72DF86972872}"/>
              </a:ext>
            </a:extLst>
          </p:cNvPr>
          <p:cNvSpPr txBox="1"/>
          <p:nvPr/>
        </p:nvSpPr>
        <p:spPr>
          <a:xfrm>
            <a:off x="9083808" y="976942"/>
            <a:ext cx="1385316" cy="369332"/>
          </a:xfrm>
          <a:prstGeom prst="rect">
            <a:avLst/>
          </a:prstGeom>
          <a:solidFill>
            <a:schemeClr val="accent2">
              <a:alpha val="1251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Final Design</a:t>
            </a:r>
            <a:r>
              <a:rPr lang="en-US" baseline="30000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4A3D8E-877C-C2E3-642D-80994D68C883}"/>
              </a:ext>
            </a:extLst>
          </p:cNvPr>
          <p:cNvSpPr txBox="1"/>
          <p:nvPr/>
        </p:nvSpPr>
        <p:spPr>
          <a:xfrm>
            <a:off x="7477818" y="6508406"/>
            <a:ext cx="4427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Image credit: </a:t>
            </a:r>
            <a:r>
              <a:rPr lang="en-US" sz="1400" baseline="30000" dirty="0"/>
              <a:t>1</a:t>
            </a:r>
            <a:r>
              <a:rPr lang="en-US" sz="1400" dirty="0"/>
              <a:t>Nitkiewicz and Sterner, </a:t>
            </a:r>
            <a:r>
              <a:rPr lang="en-US" sz="1400" baseline="30000" dirty="0"/>
              <a:t>2</a:t>
            </a:r>
            <a:r>
              <a:rPr lang="en-US" sz="1400" dirty="0"/>
              <a:t>Anna Baker</a:t>
            </a:r>
          </a:p>
        </p:txBody>
      </p:sp>
    </p:spTree>
    <p:extLst>
      <p:ext uri="{BB962C8B-B14F-4D97-AF65-F5344CB8AC3E}">
        <p14:creationId xmlns:p14="http://schemas.microsoft.com/office/powerpoint/2010/main" val="425970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1">
            <a:extLst>
              <a:ext uri="{FF2B5EF4-FFF2-40B4-BE49-F238E27FC236}">
                <a16:creationId xmlns:a16="http://schemas.microsoft.com/office/drawing/2014/main" id="{75FAE8C8-1EA6-44DF-850F-59643230C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D49B0-A745-6FFE-C7E5-B7B6A4D3B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63" y="517267"/>
            <a:ext cx="5919605" cy="1009208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3200" dirty="0"/>
              <a:t>And in a number of 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DA6E1-8243-80D6-B74E-CF5117064894}"/>
              </a:ext>
            </a:extLst>
          </p:cNvPr>
          <p:cNvSpPr txBox="1"/>
          <p:nvPr/>
        </p:nvSpPr>
        <p:spPr>
          <a:xfrm>
            <a:off x="650148" y="2116126"/>
            <a:ext cx="4724398" cy="321539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Inner chamber volume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Diameter of air inlet and exit holes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Gasket materials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Connections to airline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Shape of air inlet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Mill shape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Method of securing configuration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Front and back plate materials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D7649-2FF0-6DCF-9AA1-023070FCE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r="9164" b="6"/>
          <a:stretch/>
        </p:blipFill>
        <p:spPr>
          <a:xfrm>
            <a:off x="9193135" y="650848"/>
            <a:ext cx="2428902" cy="2367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24BF12-DC6A-252E-49F3-BB77C2C98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47" r="-6" b="10557"/>
          <a:stretch/>
        </p:blipFill>
        <p:spPr>
          <a:xfrm>
            <a:off x="9173192" y="3269650"/>
            <a:ext cx="2462968" cy="2400262"/>
          </a:xfrm>
          <a:prstGeom prst="rect">
            <a:avLst/>
          </a:prstGeom>
        </p:spPr>
      </p:pic>
      <p:pic>
        <p:nvPicPr>
          <p:cNvPr id="7" name="Picture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EA15D46E-2E1E-63AD-ACE4-7E8858EAE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26559" r="-1" b="17345"/>
          <a:stretch/>
        </p:blipFill>
        <p:spPr>
          <a:xfrm>
            <a:off x="6569753" y="650848"/>
            <a:ext cx="2373623" cy="2367064"/>
          </a:xfrm>
          <a:prstGeom prst="rect">
            <a:avLst/>
          </a:prstGeom>
        </p:spPr>
      </p:pic>
      <p:pic>
        <p:nvPicPr>
          <p:cNvPr id="9" name="Picture 8" descr="A picture containing wooden, wood, close&#10;&#10;Description automatically generated">
            <a:extLst>
              <a:ext uri="{FF2B5EF4-FFF2-40B4-BE49-F238E27FC236}">
                <a16:creationId xmlns:a16="http://schemas.microsoft.com/office/drawing/2014/main" id="{E585A916-9E18-3106-9E4D-4403769A7C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75" r="13618"/>
          <a:stretch/>
        </p:blipFill>
        <p:spPr>
          <a:xfrm rot="10800000">
            <a:off x="6574830" y="3267492"/>
            <a:ext cx="2373622" cy="2367063"/>
          </a:xfrm>
          <a:prstGeom prst="rect">
            <a:avLst/>
          </a:prstGeom>
        </p:spPr>
      </p:pic>
      <p:sp>
        <p:nvSpPr>
          <p:cNvPr id="39" name="Rectangle 33">
            <a:extLst>
              <a:ext uri="{FF2B5EF4-FFF2-40B4-BE49-F238E27FC236}">
                <a16:creationId xmlns:a16="http://schemas.microsoft.com/office/drawing/2014/main" id="{5FCFC64A-08B3-4E62-8EFE-230EE4DEF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EAA757E0-C8FA-43F6-9CF6-7E69C7AEA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5045F-F291-FC3A-CDB0-5CFDFEAA38C6}"/>
              </a:ext>
            </a:extLst>
          </p:cNvPr>
          <p:cNvSpPr/>
          <p:nvPr/>
        </p:nvSpPr>
        <p:spPr>
          <a:xfrm>
            <a:off x="849350" y="3617093"/>
            <a:ext cx="1643985" cy="302604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A6D6D2-70C5-BC0A-0243-9D82C3B32413}"/>
              </a:ext>
            </a:extLst>
          </p:cNvPr>
          <p:cNvSpPr/>
          <p:nvPr/>
        </p:nvSpPr>
        <p:spPr>
          <a:xfrm>
            <a:off x="849351" y="2867602"/>
            <a:ext cx="1643984" cy="300619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45352B-BB37-8AC6-F429-7BB27D66D018}"/>
              </a:ext>
            </a:extLst>
          </p:cNvPr>
          <p:cNvSpPr/>
          <p:nvPr/>
        </p:nvSpPr>
        <p:spPr>
          <a:xfrm>
            <a:off x="849350" y="4368569"/>
            <a:ext cx="3137859" cy="34258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0C7366-B701-2565-F92C-744CFDE9E3A7}"/>
              </a:ext>
            </a:extLst>
          </p:cNvPr>
          <p:cNvSpPr/>
          <p:nvPr/>
        </p:nvSpPr>
        <p:spPr>
          <a:xfrm>
            <a:off x="9173192" y="3269649"/>
            <a:ext cx="2443084" cy="2400262"/>
          </a:xfrm>
          <a:prstGeom prst="rect">
            <a:avLst/>
          </a:prstGeom>
          <a:noFill/>
          <a:ln w="730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F77632-8868-C918-AD7F-34473B9184DC}"/>
              </a:ext>
            </a:extLst>
          </p:cNvPr>
          <p:cNvSpPr/>
          <p:nvPr/>
        </p:nvSpPr>
        <p:spPr>
          <a:xfrm>
            <a:off x="6596873" y="630356"/>
            <a:ext cx="2322776" cy="2400262"/>
          </a:xfrm>
          <a:prstGeom prst="rect">
            <a:avLst/>
          </a:prstGeom>
          <a:noFill/>
          <a:ln w="730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87B493-ED46-C171-AA89-348E1B748C06}"/>
              </a:ext>
            </a:extLst>
          </p:cNvPr>
          <p:cNvSpPr/>
          <p:nvPr/>
        </p:nvSpPr>
        <p:spPr>
          <a:xfrm>
            <a:off x="6596872" y="3267495"/>
            <a:ext cx="2322775" cy="2400262"/>
          </a:xfrm>
          <a:prstGeom prst="rect">
            <a:avLst/>
          </a:prstGeom>
          <a:noFill/>
          <a:ln w="730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FF7585-8C13-FE19-C4A1-4B5FA967A80E}"/>
              </a:ext>
            </a:extLst>
          </p:cNvPr>
          <p:cNvSpPr/>
          <p:nvPr/>
        </p:nvSpPr>
        <p:spPr>
          <a:xfrm>
            <a:off x="9173192" y="636221"/>
            <a:ext cx="2443084" cy="2400262"/>
          </a:xfrm>
          <a:prstGeom prst="rect">
            <a:avLst/>
          </a:prstGeom>
          <a:noFill/>
          <a:ln w="730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314CD0-0DA6-B14B-7099-22EEDA8698DB}"/>
              </a:ext>
            </a:extLst>
          </p:cNvPr>
          <p:cNvSpPr/>
          <p:nvPr/>
        </p:nvSpPr>
        <p:spPr>
          <a:xfrm>
            <a:off x="849350" y="2116125"/>
            <a:ext cx="2149031" cy="29215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4" grpId="0" animBg="1"/>
      <p:bldP spid="26" grpId="0" animBg="1"/>
      <p:bldP spid="2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FB26B58-5CC3-4F66-BA19-5492953FD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3D886-9EDB-1B7E-A96B-616191C2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36" y="301185"/>
            <a:ext cx="9782327" cy="565585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dirty="0"/>
              <a:t>Building the Mill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33225C-CA18-183D-EE72-4EAA7713E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1" r="8313" b="1004"/>
          <a:stretch/>
        </p:blipFill>
        <p:spPr>
          <a:xfrm>
            <a:off x="570297" y="1763794"/>
            <a:ext cx="2727966" cy="366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C52266-3D65-141D-4CEE-124FA8189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68" r="-4" b="7289"/>
          <a:stretch/>
        </p:blipFill>
        <p:spPr>
          <a:xfrm>
            <a:off x="8215789" y="3858940"/>
            <a:ext cx="3514530" cy="1606323"/>
          </a:xfrm>
          <a:prstGeom prst="rect">
            <a:avLst/>
          </a:prstGeom>
        </p:spPr>
      </p:pic>
      <p:pic>
        <p:nvPicPr>
          <p:cNvPr id="5" name="Picture 4" descr="A picture containing text, stationary, envelope, sign&#10;&#10;Description automatically generated">
            <a:extLst>
              <a:ext uri="{FF2B5EF4-FFF2-40B4-BE49-F238E27FC236}">
                <a16:creationId xmlns:a16="http://schemas.microsoft.com/office/drawing/2014/main" id="{9A585ED8-0C25-FAEA-E353-F662D5AF9D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3" r="1433" b="8"/>
          <a:stretch/>
        </p:blipFill>
        <p:spPr>
          <a:xfrm>
            <a:off x="3663725" y="1740224"/>
            <a:ext cx="1668542" cy="1686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40A374-3143-5A66-2071-A07A584FAE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4" t="3344" r="26076" b="-4"/>
          <a:stretch/>
        </p:blipFill>
        <p:spPr>
          <a:xfrm>
            <a:off x="3651933" y="3745633"/>
            <a:ext cx="1668654" cy="16771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16ABA8-2FC4-664D-4928-550629B16FC9}"/>
              </a:ext>
            </a:extLst>
          </p:cNvPr>
          <p:cNvSpPr txBox="1"/>
          <p:nvPr/>
        </p:nvSpPr>
        <p:spPr>
          <a:xfrm>
            <a:off x="8224211" y="1746904"/>
            <a:ext cx="3529216" cy="18759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Measure and mix epoxy-grit slurry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Deposit slurry into mold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Degas slurry using vacuum chamber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Remove mill from mold once dry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Sand front and back surfaces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D482BC-7763-49F2-927E-C6F48B97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1CF2-DC12-4D15-BCB3-E4C570B77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0BF28A3E-E54D-F807-D083-71A3FD1185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32" t="10582" r="29555" b="30159"/>
          <a:stretch/>
        </p:blipFill>
        <p:spPr>
          <a:xfrm>
            <a:off x="5692074" y="1746907"/>
            <a:ext cx="2104198" cy="3718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4482FF-30DF-7A04-47CA-995B48570EC3}"/>
              </a:ext>
            </a:extLst>
          </p:cNvPr>
          <p:cNvSpPr/>
          <p:nvPr/>
        </p:nvSpPr>
        <p:spPr>
          <a:xfrm>
            <a:off x="570297" y="1746904"/>
            <a:ext cx="2727966" cy="3685090"/>
          </a:xfrm>
          <a:prstGeom prst="rect">
            <a:avLst/>
          </a:prstGeom>
          <a:noFill/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957CC7-4671-32CD-BDDC-580F8E416F2A}"/>
              </a:ext>
            </a:extLst>
          </p:cNvPr>
          <p:cNvSpPr/>
          <p:nvPr/>
        </p:nvSpPr>
        <p:spPr>
          <a:xfrm>
            <a:off x="3626587" y="1740222"/>
            <a:ext cx="1705680" cy="1686360"/>
          </a:xfrm>
          <a:prstGeom prst="rect">
            <a:avLst/>
          </a:prstGeom>
          <a:noFill/>
          <a:ln w="349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E52AD8-CB70-F52D-FAF2-FE2407A8E9F7}"/>
              </a:ext>
            </a:extLst>
          </p:cNvPr>
          <p:cNvSpPr/>
          <p:nvPr/>
        </p:nvSpPr>
        <p:spPr>
          <a:xfrm>
            <a:off x="3650787" y="3745635"/>
            <a:ext cx="1681480" cy="1686360"/>
          </a:xfrm>
          <a:prstGeom prst="rect">
            <a:avLst/>
          </a:prstGeom>
          <a:noFill/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241D69-E214-BEE0-69D7-07F6C1765A28}"/>
              </a:ext>
            </a:extLst>
          </p:cNvPr>
          <p:cNvSpPr/>
          <p:nvPr/>
        </p:nvSpPr>
        <p:spPr>
          <a:xfrm>
            <a:off x="5692074" y="1746904"/>
            <a:ext cx="2104198" cy="3718359"/>
          </a:xfrm>
          <a:prstGeom prst="rect">
            <a:avLst/>
          </a:prstGeom>
          <a:noFill/>
          <a:ln w="349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6DB520-F134-4237-2CDD-2D68F7A8DEA1}"/>
              </a:ext>
            </a:extLst>
          </p:cNvPr>
          <p:cNvSpPr/>
          <p:nvPr/>
        </p:nvSpPr>
        <p:spPr>
          <a:xfrm>
            <a:off x="8194833" y="3858937"/>
            <a:ext cx="3529215" cy="1606325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2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A37C5-B433-C959-F11D-B3AAB9991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99" y="2495172"/>
            <a:ext cx="3669597" cy="1355864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pc="750" dirty="0">
                <a:solidFill>
                  <a:schemeClr val="bg1"/>
                </a:solidFill>
              </a:rPr>
              <a:t>Testing</a:t>
            </a:r>
            <a:br>
              <a:rPr lang="en-US" spc="750" dirty="0">
                <a:solidFill>
                  <a:schemeClr val="bg1"/>
                </a:solidFill>
              </a:rPr>
            </a:br>
            <a:r>
              <a:rPr lang="en-US" spc="750" dirty="0">
                <a:solidFill>
                  <a:schemeClr val="bg1"/>
                </a:solidFill>
              </a:rPr>
              <a:t>the Mill</a:t>
            </a:r>
          </a:p>
        </p:txBody>
      </p:sp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3C778DAE-4BCE-CF48-6835-8086F71EF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619" y="1398370"/>
            <a:ext cx="7214138" cy="40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67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76F8634-8027-4471-A3F7-B48E7BD68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B4AB41-7395-4173-BB6C-5F3248C89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43" y="5292620"/>
            <a:ext cx="12192000" cy="1579636"/>
          </a:xfrm>
          <a:prstGeom prst="rect">
            <a:avLst/>
          </a:prstGeom>
          <a:gradFill>
            <a:gsLst>
              <a:gs pos="0">
                <a:schemeClr val="accent5"/>
              </a:gs>
              <a:gs pos="45000">
                <a:schemeClr val="accent6">
                  <a:lumMod val="75000"/>
                  <a:alpha val="74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F14F16-D362-4B37-B0CC-FFAC4E386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95769" y="2014214"/>
            <a:ext cx="1559614" cy="815564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9E6D792C-D6F6-4B2F-A786-5A268A18E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" y="5318992"/>
            <a:ext cx="8145181" cy="1546187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6A76D-4A38-44C2-3E90-A1CF37B5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41" y="5508566"/>
            <a:ext cx="6713292" cy="1128617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pc="750" dirty="0">
                <a:solidFill>
                  <a:schemeClr val="bg1"/>
                </a:solidFill>
              </a:rPr>
              <a:t>Common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870D5-5DD2-789B-9807-F5036D23D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08" r="15666" b="-2"/>
          <a:stretch/>
        </p:blipFill>
        <p:spPr>
          <a:xfrm>
            <a:off x="38332" y="45730"/>
            <a:ext cx="3986718" cy="5197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89FB4-8FDD-9A89-AF6B-B8793FBE1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41" r="23002" b="-2"/>
          <a:stretch/>
        </p:blipFill>
        <p:spPr>
          <a:xfrm>
            <a:off x="4088556" y="41902"/>
            <a:ext cx="3988909" cy="5197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CBC2F1-3C2E-1236-C6E8-2881A138A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" t="11720" r="5" b="2004"/>
          <a:stretch/>
        </p:blipFill>
        <p:spPr>
          <a:xfrm>
            <a:off x="8143909" y="41903"/>
            <a:ext cx="3988909" cy="2581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09EF9-C698-9783-234B-4D91D6C13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11" r="-1" b="-1"/>
          <a:stretch/>
        </p:blipFill>
        <p:spPr>
          <a:xfrm>
            <a:off x="8141266" y="2697909"/>
            <a:ext cx="4002761" cy="2530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437698-151E-98D4-DAED-5301651A7732}"/>
              </a:ext>
            </a:extLst>
          </p:cNvPr>
          <p:cNvSpPr txBox="1"/>
          <p:nvPr/>
        </p:nvSpPr>
        <p:spPr>
          <a:xfrm>
            <a:off x="210379" y="4887564"/>
            <a:ext cx="366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Static buildup of grains on front 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9AFCCA-2E5F-29F1-C1CF-83C76E9D18B5}"/>
              </a:ext>
            </a:extLst>
          </p:cNvPr>
          <p:cNvSpPr txBox="1"/>
          <p:nvPr/>
        </p:nvSpPr>
        <p:spPr>
          <a:xfrm>
            <a:off x="4485974" y="4890000"/>
            <a:ext cx="3194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Non-circulating grains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5284C5-B770-806F-2675-7A88F894C2B7}"/>
              </a:ext>
            </a:extLst>
          </p:cNvPr>
          <p:cNvSpPr txBox="1"/>
          <p:nvPr/>
        </p:nvSpPr>
        <p:spPr>
          <a:xfrm>
            <a:off x="10600905" y="2204498"/>
            <a:ext cx="1598357" cy="467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Unstable setup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48E7E-00AB-CCF0-1BA2-B13ACD80C9EE}"/>
              </a:ext>
            </a:extLst>
          </p:cNvPr>
          <p:cNvSpPr txBox="1"/>
          <p:nvPr/>
        </p:nvSpPr>
        <p:spPr>
          <a:xfrm>
            <a:off x="10727302" y="4783153"/>
            <a:ext cx="1580665" cy="467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Broken plates</a:t>
            </a:r>
          </a:p>
        </p:txBody>
      </p:sp>
    </p:spTree>
    <p:extLst>
      <p:ext uri="{BB962C8B-B14F-4D97-AF65-F5344CB8AC3E}">
        <p14:creationId xmlns:p14="http://schemas.microsoft.com/office/powerpoint/2010/main" val="3554833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E383CC5D-71E8-4CB2-8E4A-F1E4FF6DC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E2DA5AC1-43C5-4243-9028-07DBB80D0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8A4EDA1C-27A1-4C83-ACE4-6675EC924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9161" y="9109"/>
            <a:ext cx="7792839" cy="1594270"/>
          </a:xfrm>
          <a:prstGeom prst="rect">
            <a:avLst/>
          </a:prstGeom>
          <a:gradFill>
            <a:gsLst>
              <a:gs pos="2200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1C2185E4-B584-4B9D-9440-DEA0FB9D9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21976" y="-906246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FF33EC8A-EE0A-4395-97E2-DAD467CF7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51242" y="0"/>
            <a:ext cx="9729549" cy="160019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FF85DA95-16A4-404E-9BFF-27F8E4FC7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30"/>
            <a:ext cx="7910111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055DD-6071-B781-FF97-8096222E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Next Steps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852CCF4A-94DC-16CC-2A37-521F0207B2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684582"/>
              </p:ext>
            </p:extLst>
          </p:nvPr>
        </p:nvGraphicFramePr>
        <p:xfrm>
          <a:off x="579485" y="1600199"/>
          <a:ext cx="11033029" cy="4189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92415BA-C827-A1E3-0122-95B0BCBDF59B}"/>
              </a:ext>
            </a:extLst>
          </p:cNvPr>
          <p:cNvSpPr txBox="1"/>
          <p:nvPr/>
        </p:nvSpPr>
        <p:spPr>
          <a:xfrm>
            <a:off x="1685752" y="5888504"/>
            <a:ext cx="921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you: Devon Burr, Anna Baker, Paloma Rose Davidson, Arizona Space Grant Consortium, 	   Northern Arizona University, Arizona State University, and NASA</a:t>
            </a:r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BBC4D05-8EEE-02EB-0DC3-142D4009F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7084" y="4810975"/>
            <a:ext cx="1465847" cy="1956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D8B974-95AA-E788-6FC5-E4F697FE1D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91" y="5164928"/>
            <a:ext cx="1521791" cy="160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5449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412D24"/>
      </a:dk2>
      <a:lt2>
        <a:srgbClr val="E7E2E8"/>
      </a:lt2>
      <a:accent1>
        <a:srgbClr val="87AB7B"/>
      </a:accent1>
      <a:accent2>
        <a:srgbClr val="94A96B"/>
      </a:accent2>
      <a:accent3>
        <a:srgbClr val="A6A377"/>
      </a:accent3>
      <a:accent4>
        <a:srgbClr val="BE9B77"/>
      </a:accent4>
      <a:accent5>
        <a:srgbClr val="C8938D"/>
      </a:accent5>
      <a:accent6>
        <a:srgbClr val="BF7A90"/>
      </a:accent6>
      <a:hlink>
        <a:srgbClr val="9E69AE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437</Words>
  <Application>Microsoft Office PowerPoint</Application>
  <PresentationFormat>Widescreen</PresentationFormat>
  <Paragraphs>87</Paragraphs>
  <Slides>10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Nova</vt:lpstr>
      <vt:lpstr>GradientRiseVTI</vt:lpstr>
      <vt:lpstr>An Apparatus for the  Experimental Simulation of  the Effects of Wind Transport  on Martian Sands </vt:lpstr>
      <vt:lpstr>Background</vt:lpstr>
      <vt:lpstr>We created a mill to simulate Wind Transport</vt:lpstr>
      <vt:lpstr>Our design evolved over time</vt:lpstr>
      <vt:lpstr>And in a number of ways</vt:lpstr>
      <vt:lpstr>Building the Mill</vt:lpstr>
      <vt:lpstr>Testing the Mill</vt:lpstr>
      <vt:lpstr>Common Issues</vt:lpstr>
      <vt:lpstr>Next Steps</vt:lpstr>
      <vt:lpstr>Technique progression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Apparatus for the Experimental Simulation of the Effects of Wind Transport on Martian Sands</dc:title>
  <dc:creator>Rachel Lynn Fry</dc:creator>
  <cp:lastModifiedBy>Coe, Michelle A - (macoe)</cp:lastModifiedBy>
  <cp:revision>19</cp:revision>
  <dcterms:created xsi:type="dcterms:W3CDTF">2023-04-03T17:53:40Z</dcterms:created>
  <dcterms:modified xsi:type="dcterms:W3CDTF">2023-04-14T18:01:14Z</dcterms:modified>
</cp:coreProperties>
</file>